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292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88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18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8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18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198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74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49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03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4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0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03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47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00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45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79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42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76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51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22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991600" y="2286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46304" y="4793741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rgbClr val="B85740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rgbClr val="7B6C62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rgbClr val="B49E0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155447" y="1815083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4267200" y="1586483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361687" y="1657350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343400" y="1649587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844102" y="-1399350"/>
            <a:ext cx="3449699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4343400" y="780130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010400" y="0"/>
            <a:ext cx="21335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0"/>
            <a:ext cx="9144000" cy="116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46304" y="4793741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52400" y="116585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9" name="Shape 149"/>
          <p:cNvCxnSpPr/>
          <p:nvPr/>
        </p:nvCxnSpPr>
        <p:spPr>
          <a:xfrm rot="5400000">
            <a:off x="4802561" y="2458536"/>
            <a:ext cx="4683900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/>
          <p:nvPr/>
        </p:nvSpPr>
        <p:spPr>
          <a:xfrm>
            <a:off x="6839711" y="2194322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934200" y="2265188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915911" y="2257425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1398449" y="-865050"/>
            <a:ext cx="4365899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5920949" y="1699050"/>
            <a:ext cx="43887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361687" y="769779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991600" y="14287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52400" y="1714500"/>
            <a:ext cx="8833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5447" y="106764"/>
            <a:ext cx="8833200" cy="160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68425" y="2057400"/>
            <a:ext cx="6480299" cy="12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46304" y="4793741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152400" y="182880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4267200" y="1586483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361687" y="1657350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343400" y="1649587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791200" y="4807458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343400" y="780130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4563080" y="1181706"/>
            <a:ext cx="9000" cy="36147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1752" y="1028700"/>
            <a:ext cx="4038599" cy="35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800600" y="1028700"/>
            <a:ext cx="4038599" cy="35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 rot="10800000">
            <a:off x="4572000" y="1650170"/>
            <a:ext cx="0" cy="31410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/>
          <p:nvPr/>
        </p:nvSpPr>
        <p:spPr>
          <a:xfrm>
            <a:off x="0" y="0"/>
            <a:ext cx="9144000" cy="10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52400" y="1028700"/>
            <a:ext cx="8833200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45922" y="4793741"/>
            <a:ext cx="8833200" cy="233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4040099" cy="5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91330" y="1143000"/>
            <a:ext cx="4041900" cy="54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4800" y="4807458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152400" y="960119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/>
          <p:nvPr/>
        </p:nvSpPr>
        <p:spPr>
          <a:xfrm>
            <a:off x="152400" y="116585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301752" y="1853537"/>
            <a:ext cx="4041600" cy="286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800600" y="1853537"/>
            <a:ext cx="4038599" cy="28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267200" y="717027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4361687" y="787893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343400" y="781812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343400" y="777015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9144000" cy="116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46304" y="4793741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52400" y="118871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599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52400" y="114300"/>
            <a:ext cx="8833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0" y="0"/>
            <a:ext cx="9144000" cy="8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00" y="457200"/>
            <a:ext cx="2743199" cy="4400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1000" y="1485900"/>
            <a:ext cx="2362200" cy="31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3124200" y="514350"/>
            <a:ext cx="5638800" cy="40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295400" y="171450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389887" y="242315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49352" y="4791289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1752" y="4808135"/>
            <a:ext cx="3383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2400" y="114300"/>
            <a:ext cx="8833200" cy="2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457200"/>
            <a:ext cx="2743199" cy="4400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116585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95400" y="171450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89887" y="242315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3000375" y="457200"/>
            <a:ext cx="5867400" cy="3200399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1000" y="742950"/>
            <a:ext cx="2438399" cy="39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49352" y="4791289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788151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1752" y="4808135"/>
            <a:ext cx="3584400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10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49352" y="4791289"/>
            <a:ext cx="8833200" cy="232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5791200" y="4803737"/>
            <a:ext cx="30449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04800" y="4808135"/>
            <a:ext cx="35813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52400" y="116585"/>
            <a:ext cx="8833200" cy="491040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52400" y="957557"/>
            <a:ext cx="8833200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4267200" y="717027"/>
            <a:ext cx="609599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361687" y="787893"/>
            <a:ext cx="420600" cy="315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343400" y="780130"/>
            <a:ext cx="457200" cy="3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8534399" cy="344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8leN4pGv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Blood Glucose Monitor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799" cy="157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Our Team: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EE: Chris Homa, Matt Henne, Mike Williams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ME: Ish Amagashie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CS: 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Sofyan </a:t>
            </a:r>
            <a:r>
              <a:rPr lang="en" sz="1800" smtClean="0">
                <a:latin typeface="Helvetica Neue"/>
                <a:ea typeface="Helvetica Neue"/>
                <a:cs typeface="Helvetica Neue"/>
                <a:sym typeface="Helvetica Neue"/>
              </a:rPr>
              <a:t>Saputra</a:t>
            </a:r>
            <a:endParaRPr lang="en"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Available Technologies: Bluetooth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SoC: Texas Instruments CC2540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chemeClr val="dk1"/>
                </a:solidFill>
              </a:rPr>
              <a:t>Connectivity </a:t>
            </a:r>
            <a:r>
              <a:rPr lang="en" sz="1800" dirty="0">
                <a:solidFill>
                  <a:schemeClr val="dk1"/>
                </a:solidFill>
              </a:rPr>
              <a:t>IC: Nordic Semiconductors nRF8001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525" y="1619250"/>
            <a:ext cx="1452225" cy="1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175" y="3486660"/>
            <a:ext cx="1462924" cy="125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Available Technologies: Battery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CR2032</a:t>
            </a: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Button Cell Lithium Battery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812" y="2254150"/>
            <a:ext cx="2207675" cy="22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Available Technologies: General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-"/>
            </a:pPr>
            <a:r>
              <a:rPr lang="en" sz="1800" dirty="0">
                <a:solidFill>
                  <a:schemeClr val="dk1"/>
                </a:solidFill>
              </a:rPr>
              <a:t>Test Strip Cartridge and test strips: One Touch Ultra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-"/>
            </a:pPr>
            <a:r>
              <a:rPr lang="en" sz="1800" dirty="0">
                <a:solidFill>
                  <a:schemeClr val="dk1"/>
                </a:solidFill>
              </a:rPr>
              <a:t>Mechanical lancing devices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-"/>
            </a:pPr>
            <a:r>
              <a:rPr lang="en" sz="1800" dirty="0">
                <a:solidFill>
                  <a:schemeClr val="dk1"/>
                </a:solidFill>
              </a:rPr>
              <a:t>iPhone, Android Smartphone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337" y="2279381"/>
            <a:ext cx="2013798" cy="125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1384" y="1145286"/>
            <a:ext cx="1601736" cy="107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1384" y="2878062"/>
            <a:ext cx="1779274" cy="16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Engineering Content: Glucometer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Size constraint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Circuit board design</a:t>
            </a:r>
          </a:p>
          <a:p>
            <a:pPr marL="457200" lvl="0" indent="-3810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Optimize for low power consumption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050" y="2609800"/>
            <a:ext cx="2571299" cy="17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550" y="2564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Engineering Content: Bluetooth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Data Transmission</a:t>
            </a:r>
          </a:p>
          <a:p>
            <a:pPr marL="914400" lvl="1" indent="-342900" rtl="0">
              <a:spcBef>
                <a:spcPts val="0"/>
              </a:spcBef>
              <a:buClr>
                <a:schemeClr val="accent2"/>
              </a:buClr>
              <a:buSzPct val="100000"/>
              <a:buFont typeface="Noto Symbol"/>
              <a:buChar char="○"/>
            </a:pPr>
            <a:r>
              <a:rPr lang="en" sz="1800"/>
              <a:t>Microcontroller -&gt; Bluetooth Radio</a:t>
            </a:r>
          </a:p>
          <a:p>
            <a:pPr marL="914400" lvl="1" indent="-342900" rtl="0">
              <a:spcBef>
                <a:spcPts val="0"/>
              </a:spcBef>
              <a:buClr>
                <a:schemeClr val="accent2"/>
              </a:buClr>
              <a:buSzPct val="100000"/>
              <a:buFont typeface="Noto Symbol"/>
              <a:buChar char="○"/>
            </a:pPr>
            <a:r>
              <a:rPr lang="en" sz="1800"/>
              <a:t>Bluetooth Radio -&gt; Smartphone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Minimize Power Consumption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Engineering Content: Battery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Maximize battery life, minimize size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/>
              <a:t>Deliver appropriate voltage to microcontroller</a:t>
            </a:r>
          </a:p>
          <a:p>
            <a:pPr marL="914400" lvl="1" indent="-342900">
              <a:spcBef>
                <a:spcPts val="0"/>
              </a:spcBef>
              <a:buClr>
                <a:schemeClr val="accent2"/>
              </a:buClr>
              <a:buSzPct val="100000"/>
              <a:buFont typeface="Noto Symbol"/>
              <a:buChar char="○"/>
            </a:pPr>
            <a:r>
              <a:rPr lang="en" sz="1800"/>
              <a:t>Depending on battery selection, voltage may need to be altered in circuit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Engineering Content: Smartphone App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Connect to our glucometer using bluetooth </a:t>
            </a:r>
          </a:p>
          <a:p>
            <a:pPr marL="0" marR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Store user’s readings</a:t>
            </a:r>
          </a:p>
          <a:p>
            <a:pPr marL="0" marR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Help interpret blood sugar readings</a:t>
            </a:r>
          </a:p>
          <a:p>
            <a:pPr marL="0" marR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Allow communication with their physician</a:t>
            </a:r>
          </a:p>
          <a:p>
            <a:pPr marL="0" marR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Send reminders to check blood sugar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Engineering Content: Device Casing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Combine the lancing device, glucometer, and test strip cartridge into one device</a:t>
            </a:r>
          </a:p>
          <a:p>
            <a:pPr marL="0" marR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dk1"/>
                </a:solidFill>
              </a:rPr>
              <a:t>Design it to attach to insulin pens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350" y="1821725"/>
            <a:ext cx="3211300" cy="27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5530000" y="1821725"/>
            <a:ext cx="1397100" cy="12804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Difficulties: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-"/>
            </a:pPr>
            <a:r>
              <a:rPr lang="en" sz="2400"/>
              <a:t>must be compact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-"/>
            </a:pPr>
            <a:r>
              <a:rPr lang="en" sz="2400"/>
              <a:t>power consumption and battery life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-"/>
            </a:pPr>
            <a:r>
              <a:rPr lang="en" sz="2400"/>
              <a:t>responsive web app for the majority of Smartphones</a:t>
            </a:r>
          </a:p>
          <a:p>
            <a:pPr marL="0" indent="0" algn="ctr" rtl="0">
              <a:spcBef>
                <a:spcPts val="0"/>
              </a:spcBef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01750" y="237847"/>
            <a:ext cx="8503799" cy="4336500"/>
          </a:xfrm>
          <a:prstGeom prst="rect">
            <a:avLst/>
          </a:prstGeom>
          <a:noFill/>
          <a:ln>
            <a:solidFill>
              <a:srgbClr val="0365C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solidFill>
                  <a:schemeClr val="dk1"/>
                </a:solidFill>
                <a:hlinkClick r:id="rId3"/>
              </a:rPr>
              <a:t>Despite </a:t>
            </a:r>
            <a:r>
              <a:rPr lang="en" sz="2400" dirty="0">
                <a:solidFill>
                  <a:schemeClr val="dk1"/>
                </a:solidFill>
                <a:hlinkClick r:id="rId3"/>
              </a:rPr>
              <a:t>the difficulty, we are excited since a product like what we propose is needed and could help a lot of diabetics.</a:t>
            </a:r>
            <a:endParaRPr lang="en"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buNone/>
            </a:pPr>
            <a:endParaRPr sz="30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endParaRPr sz="1800" dirty="0"/>
          </a:p>
          <a:p>
            <a:pPr algn="ctr">
              <a:spcBef>
                <a:spcPts val="0"/>
              </a:spcBef>
              <a:buNone/>
            </a:pPr>
            <a:endParaRPr lang="en-US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endParaRPr lang="en-US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r>
              <a:rPr lang="en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We </a:t>
            </a: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want to bring blood glucose monitoring to the 21st century!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37807"/>
          <a:stretch/>
        </p:blipFill>
        <p:spPr>
          <a:xfrm>
            <a:off x="1812225" y="1274100"/>
            <a:ext cx="2318050" cy="23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849" y="1274100"/>
            <a:ext cx="1709549" cy="25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3000"/>
          </a:p>
          <a:p>
            <a:pPr marL="0" indent="0" algn="ctr">
              <a:spcBef>
                <a:spcPts val="0"/>
              </a:spcBef>
              <a:buNone/>
            </a:pPr>
            <a:r>
              <a:rPr lang="en" sz="4800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Problem Description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412" y="1640800"/>
            <a:ext cx="2129150" cy="21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371125" y="1139550"/>
            <a:ext cx="2364119" cy="1526364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was the last time I checked my blood sugar?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11825" y="3117450"/>
            <a:ext cx="1944107" cy="1054836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Why do I not feel good?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766149" y="1271585"/>
            <a:ext cx="2084940" cy="126230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Did I remember everything?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752725" y="2504987"/>
            <a:ext cx="1944107" cy="1054836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Where is my glucometer?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766150" y="3300174"/>
            <a:ext cx="1750787" cy="1113696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Where are my test strips?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226725" y="3468649"/>
            <a:ext cx="1750787" cy="1113696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Where is my lancing device?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Problem Description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650" y="122455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Problem Description</a:t>
            </a:r>
          </a:p>
        </p:txBody>
      </p:sp>
      <p:sp>
        <p:nvSpPr>
          <p:cNvPr id="192" name="Shape 192"/>
          <p:cNvSpPr/>
          <p:nvPr/>
        </p:nvSpPr>
        <p:spPr>
          <a:xfrm>
            <a:off x="882049" y="1278426"/>
            <a:ext cx="7165260" cy="3419064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this so hard?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Proposed Solution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All-in-one device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Glucometer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Lancing Device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Strip Cartridge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Insulin Pen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App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275" y="1874775"/>
            <a:ext cx="1465025" cy="24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725" y="1176112"/>
            <a:ext cx="27051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075" y="3088375"/>
            <a:ext cx="237172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Demonstrated Features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Hold a standard size cartridge of test strips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Provide a lancing device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A slot to insert the test strip into the glucometer.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A microcontroller with analog to digital converter to generate a blood sugar reading.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A microcontroller that can calibrate to multiple test strips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125" y="3171475"/>
            <a:ext cx="10858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675" y="3171475"/>
            <a:ext cx="2273334" cy="15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Demonstrated Features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·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 smtClean="0">
                <a:solidFill>
                  <a:schemeClr val="dk1"/>
                </a:solidFill>
              </a:rPr>
              <a:t>A </a:t>
            </a:r>
            <a:r>
              <a:rPr lang="en" sz="1800" dirty="0">
                <a:solidFill>
                  <a:schemeClr val="dk1"/>
                </a:solidFill>
              </a:rPr>
              <a:t>small screen LCD display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·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 smtClean="0">
                <a:solidFill>
                  <a:schemeClr val="dk1"/>
                </a:solidFill>
              </a:rPr>
              <a:t>A </a:t>
            </a:r>
            <a:r>
              <a:rPr lang="en" sz="1800" dirty="0">
                <a:solidFill>
                  <a:schemeClr val="dk1"/>
                </a:solidFill>
              </a:rPr>
              <a:t>Bluetooth chip to send to the user’s smartphone.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·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 smtClean="0">
                <a:solidFill>
                  <a:schemeClr val="dk1"/>
                </a:solidFill>
              </a:rPr>
              <a:t>A </a:t>
            </a:r>
            <a:r>
              <a:rPr lang="en" sz="1800" dirty="0">
                <a:solidFill>
                  <a:schemeClr val="dk1"/>
                </a:solidFill>
              </a:rPr>
              <a:t>smartphone app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·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 smtClean="0">
                <a:solidFill>
                  <a:schemeClr val="dk1"/>
                </a:solidFill>
              </a:rPr>
              <a:t>Either </a:t>
            </a:r>
            <a:r>
              <a:rPr lang="en" sz="1800" dirty="0">
                <a:solidFill>
                  <a:schemeClr val="dk1"/>
                </a:solidFill>
              </a:rPr>
              <a:t>replaceable watch batteries or micro-USB rechargeable battery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·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dirty="0" smtClean="0">
                <a:solidFill>
                  <a:schemeClr val="dk1"/>
                </a:solidFill>
              </a:rPr>
              <a:t>Packaged </a:t>
            </a:r>
            <a:r>
              <a:rPr lang="en" sz="1800" dirty="0">
                <a:solidFill>
                  <a:schemeClr val="dk1"/>
                </a:solidFill>
              </a:rPr>
              <a:t>in a sleek design that will comfortably attach to the user’s insulin pen.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990" y="2958682"/>
            <a:ext cx="2166100" cy="17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50" y="3101225"/>
            <a:ext cx="2737074" cy="14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3725" y="2930766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399" cy="56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Available Technologies: Microcontroller</a:t>
            </a:r>
            <a:r>
              <a:rPr lang="en"/>
              <a:t> 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7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Microcontroller: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Analog to digital converter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Small, must fit within a confined space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Low energy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Serial output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LCD screen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  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Low power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Serial input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3 to 4 digit display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·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1800">
                <a:solidFill>
                  <a:schemeClr val="dk1"/>
                </a:solidFill>
              </a:rPr>
              <a:t>Other dot LCD’s to signal power on, Blutooth connected, etc. 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712" y="2137916"/>
            <a:ext cx="1825875" cy="1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737" y="1611791"/>
            <a:ext cx="2334925" cy="14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465</Words>
  <Application>Microsoft Office PowerPoint</Application>
  <PresentationFormat>On-screen Show (16:9)</PresentationFormat>
  <Paragraphs>121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Georgia</vt:lpstr>
      <vt:lpstr>Helvetica Neue</vt:lpstr>
      <vt:lpstr>Noto Symbol</vt:lpstr>
      <vt:lpstr>Times New Roman</vt:lpstr>
      <vt:lpstr>Civic</vt:lpstr>
      <vt:lpstr>Blood Glucose Monitor</vt:lpstr>
      <vt:lpstr>Introduction</vt:lpstr>
      <vt:lpstr>Problem Description</vt:lpstr>
      <vt:lpstr>Problem Description</vt:lpstr>
      <vt:lpstr>Problem Description</vt:lpstr>
      <vt:lpstr>Proposed Solution</vt:lpstr>
      <vt:lpstr>Demonstrated Features</vt:lpstr>
      <vt:lpstr>Demonstrated Features</vt:lpstr>
      <vt:lpstr>Available Technologies: Microcontroller </vt:lpstr>
      <vt:lpstr>Available Technologies: Bluetooth</vt:lpstr>
      <vt:lpstr>Available Technologies: Battery</vt:lpstr>
      <vt:lpstr>Available Technologies: General</vt:lpstr>
      <vt:lpstr>Engineering Content: Glucometer</vt:lpstr>
      <vt:lpstr>Engineering Content: Bluetooth</vt:lpstr>
      <vt:lpstr>Engineering Content: Battery</vt:lpstr>
      <vt:lpstr>Engineering Content: Smartphone App</vt:lpstr>
      <vt:lpstr>Engineering Content: Device Casing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Glucose Monitor</dc:title>
  <cp:lastModifiedBy>Sofyan Saputra</cp:lastModifiedBy>
  <cp:revision>4</cp:revision>
  <dcterms:modified xsi:type="dcterms:W3CDTF">2015-05-01T02:38:35Z</dcterms:modified>
</cp:coreProperties>
</file>